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65" r:id="rId3"/>
    <p:sldId id="264" r:id="rId4"/>
    <p:sldId id="272" r:id="rId5"/>
    <p:sldId id="267" r:id="rId6"/>
    <p:sldId id="268" r:id="rId7"/>
    <p:sldId id="269" r:id="rId8"/>
    <p:sldId id="270" r:id="rId9"/>
    <p:sldId id="271"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59" d="100"/>
          <a:sy n="59" d="100"/>
        </p:scale>
        <p:origin x="72" y="148"/>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10/14/2023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10/14/2023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10/14/2023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10/14/2023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10/14/2023</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10/14/2023</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10/14/2023</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10/14/2023</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10/14/2023</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10/14/2023</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SELENIUM AND/OR VITAMIN E DEFICIENCIES</a:t>
            </a:r>
          </a:p>
        </p:txBody>
      </p:sp>
      <p:sp>
        <p:nvSpPr>
          <p:cNvPr id="3" name="Subtitle 2"/>
          <p:cNvSpPr>
            <a:spLocks noGrp="1"/>
          </p:cNvSpPr>
          <p:nvPr>
            <p:ph type="subTitle" idx="1"/>
          </p:nvPr>
        </p:nvSpPr>
        <p:spPr>
          <a:xfrm>
            <a:off x="4943872" y="4941168"/>
            <a:ext cx="5486400" cy="914400"/>
          </a:xfrm>
        </p:spPr>
        <p:txBody>
          <a:bodyPr>
            <a:normAutofit/>
          </a:bodyPr>
          <a:lstStyle/>
          <a:p>
            <a:r>
              <a:rPr lang="en-US" sz="2800" b="1" dirty="0">
                <a:solidFill>
                  <a:schemeClr val="bg1"/>
                </a:solidFill>
                <a:latin typeface="Times New Roman" panose="02020603050405020304" pitchFamily="18" charset="0"/>
                <a:cs typeface="Times New Roman" panose="02020603050405020304" pitchFamily="18" charset="0"/>
              </a:rPr>
              <a:t>Assist. Prof. Dr. Hussein Al </a:t>
            </a:r>
            <a:r>
              <a:rPr lang="en-US" sz="2800" b="1" dirty="0" err="1">
                <a:solidFill>
                  <a:schemeClr val="bg1"/>
                </a:solidFill>
                <a:latin typeface="Times New Roman" panose="02020603050405020304" pitchFamily="18" charset="0"/>
                <a:cs typeface="Times New Roman" panose="02020603050405020304" pitchFamily="18" charset="0"/>
              </a:rPr>
              <a:t>Naji</a:t>
            </a:r>
            <a:r>
              <a:rPr lang="en-US" sz="28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A79DD5-B5DE-B4F5-0365-B7C7F1794CAA}"/>
              </a:ext>
            </a:extLst>
          </p:cNvPr>
          <p:cNvSpPr txBox="1"/>
          <p:nvPr/>
        </p:nvSpPr>
        <p:spPr>
          <a:xfrm>
            <a:off x="263352" y="108956"/>
            <a:ext cx="11377264" cy="6640087"/>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pathology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Increased plasma levels of creatine kinase.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Low serum levels of selenium and vitamin E. Glutathione peroxidase activity.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Necropsy findings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Bilaterally symmetric pale skeletal muscle and contain localized white or gray areas of degeneration and necrosis.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Pale streaks in myocardial muscle.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Hyaline degeneration of affected muscle.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Diagnostic confirmation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Low selenium and vitamin E in diet and tissues.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Increased creatine kinase and muscle degeneration.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957740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8AF6DF-2807-E0E7-2F12-C468AD3DB44E}"/>
              </a:ext>
            </a:extLst>
          </p:cNvPr>
          <p:cNvSpPr txBox="1"/>
          <p:nvPr/>
        </p:nvSpPr>
        <p:spPr>
          <a:xfrm>
            <a:off x="335360" y="476672"/>
            <a:ext cx="10369152" cy="4567725"/>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Differential diagnosis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lphaU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Calves and yearlings Acute enzootic muscular dystrophy in calves with myocardial involvement must be differentiated from other diseases causing generalized weakness, toxemia, and shock. These include the following:</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Septicemias: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Haemophilus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septicemia resulting in weakness, recumbency, and fever.</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Pneumonia: Pneumonic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pasteurellosis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causing dyspnea, toxemia, fever, and weakness.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279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450FC4-B6D2-581F-CFBE-536D086D7431}"/>
              </a:ext>
            </a:extLst>
          </p:cNvPr>
          <p:cNvSpPr txBox="1"/>
          <p:nvPr/>
        </p:nvSpPr>
        <p:spPr>
          <a:xfrm>
            <a:off x="479376" y="496563"/>
            <a:ext cx="11233248" cy="5019131"/>
          </a:xfrm>
          <a:prstGeom prst="rect">
            <a:avLst/>
          </a:prstGeom>
          <a:noFill/>
        </p:spPr>
        <p:txBody>
          <a:bodyPr wrap="square">
            <a:spAutoFit/>
          </a:bodyPr>
          <a:lstStyle/>
          <a:p>
            <a:pPr lvl="0" algn="just" rtl="0">
              <a:lnSpc>
                <a:spcPct val="150000"/>
              </a:lnSpc>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 Subacute enzootic muscular dystrophy, in which skeletal muscle lesions predominate, must be differentiated from other diseases of young calves and yearlings characterized clinically by paresis and paralysis. The other diseases include the following:</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Musculoskeletal diseases— polyarthritis, traumatic or infectious myopathies (blackleg), osteodystrophy, and fractures of long bones.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Diseases of the nervous system— spinal cord compression,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Haemophilus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somnus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meningoencephalitis and myelitis,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organophosphatic</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insecticide poisoning.</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Diseases of the digestive tract— carbohydrate engorgement resulting in lactic acidosis, shock, dehydration, and weakness.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06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DE40E-1DD3-32CD-4CA8-4F5B9DB71608}"/>
              </a:ext>
            </a:extLst>
          </p:cNvPr>
          <p:cNvSpPr txBox="1"/>
          <p:nvPr/>
        </p:nvSpPr>
        <p:spPr>
          <a:xfrm>
            <a:off x="263352" y="188640"/>
            <a:ext cx="11593288" cy="4013727"/>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Treatment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It is recommended that a combined mixture of selenium and α-tocopherol be used in treatment. α-Tocopherol has become necessary to express the unitage of VE in terms of international units of biological activity (1 IU:1 mg synthetic racemic αtocopherol acetate; natural d-α-tocopherol acetate 1 mg: 1 IU and natural d-αtocopherol 1 mg: 0.92 IU).</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 cattle, a blend of ammonium chloride, VE, and Se is recommended for the treatment of retained fetal membrane.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72910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asketball players raising hands togethe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6816080" y="0"/>
            <a:ext cx="5373648" cy="6858000"/>
          </a:xfrm>
        </p:spPr>
      </p:pic>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11" name="TextBox 10">
            <a:extLst>
              <a:ext uri="{FF2B5EF4-FFF2-40B4-BE49-F238E27FC236}">
                <a16:creationId xmlns:a16="http://schemas.microsoft.com/office/drawing/2014/main" id="{76136BE3-1AB3-2096-8CAF-150F117A5721}"/>
              </a:ext>
            </a:extLst>
          </p:cNvPr>
          <p:cNvSpPr txBox="1"/>
          <p:nvPr/>
        </p:nvSpPr>
        <p:spPr>
          <a:xfrm>
            <a:off x="479376" y="404664"/>
            <a:ext cx="6096000" cy="3903697"/>
          </a:xfrm>
          <a:prstGeom prst="rect">
            <a:avLst/>
          </a:prstGeom>
          <a:noFill/>
        </p:spPr>
        <p:txBody>
          <a:bodyPr wrap="square">
            <a:spAutoFit/>
          </a:bodyPr>
          <a:lstStyle/>
          <a:p>
            <a:pPr algn="just">
              <a:lnSpc>
                <a:spcPct val="150000"/>
              </a:lnSpc>
            </a:pPr>
            <a:r>
              <a:rPr lang="en-US" sz="2400" dirty="0">
                <a:effectLst/>
                <a:latin typeface="Times New Roman" panose="02020603050405020304" pitchFamily="18" charset="0"/>
                <a:ea typeface="Calibri" panose="020F0502020204030204" pitchFamily="34" charset="0"/>
              </a:rPr>
              <a:t>Several diseases of farm animals are associated with a deficiency of either selenium (Se) or vitamin E (VE) alone or in combination, usually in association with predisposing factors such as dietary polyunsaturated fatty acids, unaccustomed exercise, and rapid growth in young animals.</a:t>
            </a:r>
            <a:endParaRPr lang="en-US" sz="2400" dirty="0"/>
          </a:p>
        </p:txBody>
      </p:sp>
    </p:spTree>
    <p:extLst>
      <p:ext uri="{BB962C8B-B14F-4D97-AF65-F5344CB8AC3E}">
        <p14:creationId xmlns:p14="http://schemas.microsoft.com/office/powerpoint/2010/main" val="30533887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Functions of Selenium </a:t>
            </a:r>
          </a:p>
        </p:txBody>
      </p:sp>
      <p:sp>
        <p:nvSpPr>
          <p:cNvPr id="7" name="TextBox 6">
            <a:extLst>
              <a:ext uri="{FF2B5EF4-FFF2-40B4-BE49-F238E27FC236}">
                <a16:creationId xmlns:a16="http://schemas.microsoft.com/office/drawing/2014/main" id="{41621F4B-D2D0-5225-BBE8-8E2D91F50F70}"/>
              </a:ext>
            </a:extLst>
          </p:cNvPr>
          <p:cNvSpPr txBox="1"/>
          <p:nvPr/>
        </p:nvSpPr>
        <p:spPr>
          <a:xfrm>
            <a:off x="98140" y="0"/>
            <a:ext cx="7128792" cy="6673943"/>
          </a:xfrm>
          <a:prstGeom prst="rect">
            <a:avLst/>
          </a:prstGeom>
          <a:noFill/>
        </p:spPr>
        <p:txBody>
          <a:bodyPr wrap="square">
            <a:spAutoFit/>
          </a:bodyPr>
          <a:lstStyle/>
          <a:p>
            <a:pPr marL="342900" lvl="0" indent="-342900" algn="just" rtl="0">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Protect cells from damage by free radicals, the cause of many chronic diseases.</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selenoproteins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also participate in the metabolism of thyroid hormones.</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Control reproductive functions.</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Exert neuroprotective effects. </a:t>
            </a: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addition to its antiproliferative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antiinflammatory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effects.</a:t>
            </a: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SE also stimulates the immune system via the macrophages, neutrophils, and lymphocytes. Se stimulates the T-helper cells, cytotoxic T cells, and natural killer (NK) cells. </a:t>
            </a:r>
          </a:p>
        </p:txBody>
      </p:sp>
    </p:spTree>
    <p:extLst>
      <p:ext uri="{BB962C8B-B14F-4D97-AF65-F5344CB8AC3E}">
        <p14:creationId xmlns:p14="http://schemas.microsoft.com/office/powerpoint/2010/main" val="19495776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0DBA-836D-1515-FBFA-28F674146570}"/>
              </a:ext>
            </a:extLst>
          </p:cNvPr>
          <p:cNvSpPr>
            <a:spLocks noGrp="1"/>
          </p:cNvSpPr>
          <p:nvPr>
            <p:ph type="title"/>
          </p:nvPr>
        </p:nvSpPr>
        <p:spPr/>
        <p:txBody>
          <a:bodyPr/>
          <a:lstStyle/>
          <a:p>
            <a:r>
              <a:rPr lang="en-US" dirty="0"/>
              <a:t>Biological Functions of VITAMIN E </a:t>
            </a:r>
          </a:p>
        </p:txBody>
      </p:sp>
      <p:sp>
        <p:nvSpPr>
          <p:cNvPr id="6" name="TextBox 5">
            <a:extLst>
              <a:ext uri="{FF2B5EF4-FFF2-40B4-BE49-F238E27FC236}">
                <a16:creationId xmlns:a16="http://schemas.microsoft.com/office/drawing/2014/main" id="{4EBEC692-B814-12A6-DA95-48B4A0FFAF46}"/>
              </a:ext>
            </a:extLst>
          </p:cNvPr>
          <p:cNvSpPr txBox="1"/>
          <p:nvPr/>
        </p:nvSpPr>
        <p:spPr>
          <a:xfrm>
            <a:off x="263352" y="332656"/>
            <a:ext cx="7056784" cy="6127127"/>
          </a:xfrm>
          <a:prstGeom prst="rect">
            <a:avLst/>
          </a:prstGeom>
          <a:noFill/>
        </p:spPr>
        <p:txBody>
          <a:bodyPr wrap="square">
            <a:spAutoFit/>
          </a:bodyPr>
          <a:lstStyle/>
          <a:p>
            <a:pPr marL="342900" lvl="0" indent="-342900" algn="just" rtl="0">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VE is important in the general immune response because it affects the blood cell populations.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Together with vitamins A and D and Se, it increases reproductive performance.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term “vitamin E” is a generic description encompassing two families of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lipidsoluble</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compounds, the </a:t>
            </a: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tocopherols and the tocotrienols, of which alpha-tocopherol is the most active.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VE is an antioxidant that prevents oxidative damage to sensitive membrane lipids by decreasing hydroperoxide formation.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3907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BECB458-22FB-57C1-2A05-C696F185D2FD}"/>
              </a:ext>
            </a:extLst>
          </p:cNvPr>
          <p:cNvSpPr txBox="1"/>
          <p:nvPr/>
        </p:nvSpPr>
        <p:spPr>
          <a:xfrm>
            <a:off x="191344" y="260648"/>
            <a:ext cx="11665296" cy="5675721"/>
          </a:xfrm>
          <a:prstGeom prst="rect">
            <a:avLst/>
          </a:prstGeom>
          <a:noFill/>
        </p:spPr>
        <p:txBody>
          <a:bodyPr wrap="square">
            <a:spAutoFit/>
          </a:bodyPr>
          <a:lstStyle/>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EPIDEMIOLOGY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Enzootic Nutritional Muscular Dystrophy Enzootic</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501650" algn="just">
              <a:lnSpc>
                <a:spcPct val="150000"/>
              </a:lnSpc>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Nutritional muscular dystrophy (NMD) was the first disorder linked with Se and was associated with a high mortality, especially in ruminants, and impaired production in growing and adult animals.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501650" algn="just">
              <a:lnSpc>
                <a:spcPct val="150000"/>
              </a:lnSpc>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There are two major syndromes of myopathy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lphaL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An acute form—myocardial dystrophy, which occurs most commonly in young calves and lambs and occasionally foals.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lphaL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 subacute form—skeletal muscular dystrophy, which occurs in older calves and yearling cattle.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8391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B8E63A-608A-CB1C-1807-27E804C99996}"/>
              </a:ext>
            </a:extLst>
          </p:cNvPr>
          <p:cNvSpPr txBox="1"/>
          <p:nvPr/>
        </p:nvSpPr>
        <p:spPr>
          <a:xfrm>
            <a:off x="335360" y="404664"/>
            <a:ext cx="11377264" cy="5975369"/>
          </a:xfrm>
          <a:prstGeom prst="rect">
            <a:avLst/>
          </a:prstGeom>
          <a:noFill/>
        </p:spPr>
        <p:txBody>
          <a:bodyPr wrap="square">
            <a:spAutoFit/>
          </a:bodyPr>
          <a:lstStyle/>
          <a:p>
            <a:pPr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Selenium-Responsive Disorders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 variety of diseases have been known as selenium-responsive disorders because they respond beneficially to the strategic administration of Se. These include the following: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Ill-thrift in lambs and calves on pasture.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Lowered milk production in cows.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Muscle disease in lambs, calves, and kids.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 Lowered fertility and embryonic death in sheep and cattle.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Retained fetal membranes, metritis, poor uterine involution, and cystic ovaries in cows.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 Subclinical mastitis and impaired immune function in cattle.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Prematurity, perinatal death, and abortion in cattle.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3">
            <a:extLst>
              <a:ext uri="{FF2B5EF4-FFF2-40B4-BE49-F238E27FC236}">
                <a16:creationId xmlns:a16="http://schemas.microsoft.com/office/drawing/2014/main" id="{BD09C7CA-161F-6143-4734-A728635DB273}"/>
              </a:ext>
            </a:extLst>
          </p:cNvPr>
          <p:cNvSpPr>
            <a:spLocks noChangeArrowheads="1"/>
          </p:cNvSpPr>
          <p:nvPr/>
        </p:nvSpPr>
        <p:spPr bwMode="auto">
          <a:xfrm>
            <a:off x="295438" y="1289028"/>
            <a:ext cx="3384376" cy="1248441"/>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GSH-PX (Glutathione Peroxidases), which is selenium dependent</a:t>
            </a:r>
            <a:endParaRPr kumimoji="0" lang="en-US" altLang="en-US" sz="2000" b="0" i="0" u="none" strike="noStrike" cap="none" normalizeH="0" baseline="0">
              <a:ln>
                <a:noFill/>
              </a:ln>
              <a:effectLst/>
              <a:latin typeface="Arial" panose="020B0604020202020204" pitchFamily="34" charset="0"/>
            </a:endParaRPr>
          </a:p>
        </p:txBody>
      </p:sp>
      <p:sp>
        <p:nvSpPr>
          <p:cNvPr id="10" name="Arrow: Right 9">
            <a:extLst>
              <a:ext uri="{FF2B5EF4-FFF2-40B4-BE49-F238E27FC236}">
                <a16:creationId xmlns:a16="http://schemas.microsoft.com/office/drawing/2014/main" id="{61F43B5E-6DF3-A117-FFE0-DDA75D32A0A5}"/>
              </a:ext>
            </a:extLst>
          </p:cNvPr>
          <p:cNvSpPr/>
          <p:nvPr/>
        </p:nvSpPr>
        <p:spPr>
          <a:xfrm rot="5400000">
            <a:off x="8779483" y="2533566"/>
            <a:ext cx="644525" cy="514985"/>
          </a:xfrm>
          <a:prstGeom prst="rightArrow">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kern="100">
                <a:effectLst/>
                <a:latin typeface="Times New Roman" panose="02020603050405020304" pitchFamily="18" charset="0"/>
                <a:ea typeface="Calibri" panose="020F0502020204030204" pitchFamily="34" charset="0"/>
                <a:cs typeface="Arial" panose="020B0604020202020204" pitchFamily="34" charset="0"/>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AutoShape 8">
            <a:extLst>
              <a:ext uri="{FF2B5EF4-FFF2-40B4-BE49-F238E27FC236}">
                <a16:creationId xmlns:a16="http://schemas.microsoft.com/office/drawing/2014/main" id="{376D6DCD-F941-454C-7D8C-D44A36DB3CB0}"/>
              </a:ext>
            </a:extLst>
          </p:cNvPr>
          <p:cNvSpPr>
            <a:spLocks noChangeArrowheads="1"/>
          </p:cNvSpPr>
          <p:nvPr/>
        </p:nvSpPr>
        <p:spPr bwMode="auto">
          <a:xfrm>
            <a:off x="105536" y="3218171"/>
            <a:ext cx="3765236" cy="1028700"/>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Functions by detoxifying lipid peroxides and reducing them to nontoxic hydroxy fatty acids</a:t>
            </a:r>
            <a:endParaRPr kumimoji="0" lang="en-US" altLang="en-US" sz="2000" b="0" i="0" u="none" strike="noStrike" cap="none" normalizeH="0" baseline="0" dirty="0">
              <a:ln>
                <a:noFill/>
              </a:ln>
              <a:effectLst/>
              <a:latin typeface="Arial" panose="020B0604020202020204" pitchFamily="34" charset="0"/>
            </a:endParaRPr>
          </a:p>
        </p:txBody>
      </p:sp>
      <p:sp>
        <p:nvSpPr>
          <p:cNvPr id="12" name="AutoShape 7">
            <a:extLst>
              <a:ext uri="{FF2B5EF4-FFF2-40B4-BE49-F238E27FC236}">
                <a16:creationId xmlns:a16="http://schemas.microsoft.com/office/drawing/2014/main" id="{1B3E63CF-3EE7-153F-E68F-58D45FBBE37F}"/>
              </a:ext>
            </a:extLst>
          </p:cNvPr>
          <p:cNvSpPr>
            <a:spLocks noChangeArrowheads="1"/>
          </p:cNvSpPr>
          <p:nvPr/>
        </p:nvSpPr>
        <p:spPr bwMode="auto">
          <a:xfrm>
            <a:off x="7608168" y="1340768"/>
            <a:ext cx="2987156" cy="1128028"/>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Vitamin E prevents fatty acid hydroperoxide formation </a:t>
            </a:r>
            <a:endParaRPr kumimoji="0" lang="en-US" altLang="en-US" sz="2000" b="0" i="0" u="none" strike="noStrike" cap="none" normalizeH="0" baseline="0">
              <a:ln>
                <a:noFill/>
              </a:ln>
              <a:effectLst/>
              <a:latin typeface="Arial" panose="020B0604020202020204" pitchFamily="34" charset="0"/>
            </a:endParaRPr>
          </a:p>
        </p:txBody>
      </p:sp>
      <p:sp>
        <p:nvSpPr>
          <p:cNvPr id="13" name="Arrow: Right 12">
            <a:extLst>
              <a:ext uri="{FF2B5EF4-FFF2-40B4-BE49-F238E27FC236}">
                <a16:creationId xmlns:a16="http://schemas.microsoft.com/office/drawing/2014/main" id="{1B978D4E-99FC-B2F2-E0E5-B26D280D4FF1}"/>
              </a:ext>
            </a:extLst>
          </p:cNvPr>
          <p:cNvSpPr/>
          <p:nvPr/>
        </p:nvSpPr>
        <p:spPr>
          <a:xfrm rot="5400000">
            <a:off x="1470902" y="4387833"/>
            <a:ext cx="773430" cy="514985"/>
          </a:xfrm>
          <a:prstGeom prst="rightArrow">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kern="100">
                <a:effectLst/>
                <a:latin typeface="Times New Roman" panose="02020603050405020304" pitchFamily="18" charset="0"/>
                <a:ea typeface="Calibri" panose="020F0502020204030204" pitchFamily="34" charset="0"/>
                <a:cs typeface="Arial" panose="020B0604020202020204" pitchFamily="34" charset="0"/>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AutoShape 5">
            <a:extLst>
              <a:ext uri="{FF2B5EF4-FFF2-40B4-BE49-F238E27FC236}">
                <a16:creationId xmlns:a16="http://schemas.microsoft.com/office/drawing/2014/main" id="{5709DCFC-EE4A-837F-85A8-1906ADABA12F}"/>
              </a:ext>
            </a:extLst>
          </p:cNvPr>
          <p:cNvSpPr>
            <a:spLocks noChangeArrowheads="1"/>
          </p:cNvSpPr>
          <p:nvPr/>
        </p:nvSpPr>
        <p:spPr bwMode="auto">
          <a:xfrm>
            <a:off x="7689923" y="3139624"/>
            <a:ext cx="2901950" cy="914400"/>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High levels of PUFAs in the diet increase the requirements for VE,</a:t>
            </a:r>
            <a:endParaRPr kumimoji="0" lang="en-US" altLang="en-US" sz="2000" b="0" i="0" u="none" strike="noStrike" cap="none" normalizeH="0" baseline="0" dirty="0">
              <a:ln>
                <a:noFill/>
              </a:ln>
              <a:effectLst/>
              <a:latin typeface="Arial" panose="020B0604020202020204" pitchFamily="34" charset="0"/>
            </a:endParaRPr>
          </a:p>
        </p:txBody>
      </p:sp>
      <p:sp>
        <p:nvSpPr>
          <p:cNvPr id="15" name="Arrow: Right 14">
            <a:extLst>
              <a:ext uri="{FF2B5EF4-FFF2-40B4-BE49-F238E27FC236}">
                <a16:creationId xmlns:a16="http://schemas.microsoft.com/office/drawing/2014/main" id="{873C9595-AE55-839B-3C50-F1A27955B60D}"/>
              </a:ext>
            </a:extLst>
          </p:cNvPr>
          <p:cNvSpPr/>
          <p:nvPr/>
        </p:nvSpPr>
        <p:spPr>
          <a:xfrm rot="5400000">
            <a:off x="1529006" y="2620329"/>
            <a:ext cx="657225" cy="514984"/>
          </a:xfrm>
          <a:prstGeom prst="rightArrow">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kern="100">
                <a:effectLst/>
                <a:latin typeface="Times New Roman" panose="02020603050405020304" pitchFamily="18" charset="0"/>
                <a:ea typeface="Calibri" panose="020F0502020204030204" pitchFamily="34" charset="0"/>
                <a:cs typeface="Arial" panose="020B0604020202020204" pitchFamily="34" charset="0"/>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6" name="AutoShape 3">
            <a:extLst>
              <a:ext uri="{FF2B5EF4-FFF2-40B4-BE49-F238E27FC236}">
                <a16:creationId xmlns:a16="http://schemas.microsoft.com/office/drawing/2014/main" id="{BB9D8A4A-7ACE-41A0-3168-97208CBDF599}"/>
              </a:ext>
            </a:extLst>
          </p:cNvPr>
          <p:cNvSpPr>
            <a:spLocks noChangeArrowheads="1"/>
          </p:cNvSpPr>
          <p:nvPr/>
        </p:nvSpPr>
        <p:spPr bwMode="auto">
          <a:xfrm>
            <a:off x="77574" y="5068738"/>
            <a:ext cx="4426272" cy="1371178"/>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with an inadequate level of Se in the diet, tissue oxidation occurs, resulting in degeneration and necrosis of cells.</a:t>
            </a:r>
            <a:endParaRPr kumimoji="0" lang="en-US" altLang="en-US" sz="2000" b="0" i="0" u="none" strike="noStrike" cap="none" normalizeH="0" baseline="0" dirty="0">
              <a:ln>
                <a:noFill/>
              </a:ln>
              <a:effectLst/>
              <a:latin typeface="Arial" panose="020B0604020202020204" pitchFamily="34" charset="0"/>
            </a:endParaRPr>
          </a:p>
        </p:txBody>
      </p:sp>
      <p:sp>
        <p:nvSpPr>
          <p:cNvPr id="17" name="Arrow: Right 16">
            <a:extLst>
              <a:ext uri="{FF2B5EF4-FFF2-40B4-BE49-F238E27FC236}">
                <a16:creationId xmlns:a16="http://schemas.microsoft.com/office/drawing/2014/main" id="{5B5A82E7-1EB9-6488-78A2-40747468A37C}"/>
              </a:ext>
            </a:extLst>
          </p:cNvPr>
          <p:cNvSpPr/>
          <p:nvPr/>
        </p:nvSpPr>
        <p:spPr>
          <a:xfrm rot="5400000">
            <a:off x="8780753" y="4160222"/>
            <a:ext cx="641985" cy="514985"/>
          </a:xfrm>
          <a:prstGeom prst="rightArrow">
            <a:avLst/>
          </a:prstGeom>
          <a:noFill/>
          <a:ln w="381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kern="100">
                <a:effectLst/>
                <a:latin typeface="Times New Roman" panose="02020603050405020304" pitchFamily="18" charset="0"/>
                <a:ea typeface="Calibri" panose="020F0502020204030204" pitchFamily="34" charset="0"/>
                <a:cs typeface="Arial" panose="020B0604020202020204" pitchFamily="34" charset="0"/>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8" name="AutoShape 1">
            <a:extLst>
              <a:ext uri="{FF2B5EF4-FFF2-40B4-BE49-F238E27FC236}">
                <a16:creationId xmlns:a16="http://schemas.microsoft.com/office/drawing/2014/main" id="{FB443442-2556-F0BA-6B21-CBD0FD27779E}"/>
              </a:ext>
            </a:extLst>
          </p:cNvPr>
          <p:cNvSpPr>
            <a:spLocks noChangeArrowheads="1"/>
          </p:cNvSpPr>
          <p:nvPr/>
        </p:nvSpPr>
        <p:spPr bwMode="auto">
          <a:xfrm>
            <a:off x="6034957" y="4941168"/>
            <a:ext cx="6048672" cy="1479550"/>
          </a:xfrm>
          <a:prstGeom prst="roundRect">
            <a:avLst>
              <a:gd name="adj" fmla="val 166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VE protects cellular membranes from lipoperoxidation, especially membranes rich in unsaturated lipids, such as </a:t>
            </a:r>
            <a:r>
              <a:rPr kumimoji="0" lang="en-US" altLang="en-US" sz="2000"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mitochondric</a:t>
            </a: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endoplasmic reticulum, and plasma membranes.</a:t>
            </a:r>
            <a:endParaRPr kumimoji="0" lang="en-US" altLang="en-US" sz="2000" b="0" i="0" u="none" strike="noStrike" cap="none" normalizeH="0" baseline="0" dirty="0">
              <a:ln>
                <a:noFill/>
              </a:ln>
              <a:effectLst/>
              <a:latin typeface="Arial" panose="020B0604020202020204" pitchFamily="34" charset="0"/>
            </a:endParaRPr>
          </a:p>
        </p:txBody>
      </p:sp>
      <p:sp>
        <p:nvSpPr>
          <p:cNvPr id="19" name="Rectangle 11">
            <a:extLst>
              <a:ext uri="{FF2B5EF4-FFF2-40B4-BE49-F238E27FC236}">
                <a16:creationId xmlns:a16="http://schemas.microsoft.com/office/drawing/2014/main" id="{B22793F5-6127-77C9-7D9B-C427D340AB71}"/>
              </a:ext>
            </a:extLst>
          </p:cNvPr>
          <p:cNvSpPr>
            <a:spLocks noChangeArrowheads="1"/>
          </p:cNvSpPr>
          <p:nvPr/>
        </p:nvSpPr>
        <p:spPr bwMode="auto">
          <a:xfrm>
            <a:off x="95936" y="100341"/>
            <a:ext cx="11550021" cy="1015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PATHOGENESIS </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Dietary Se, sulfur-containing amino acids, and VE act synergistically to protect tissues from oxidative damage.</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heel(1)">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anim calcmode="lin" valueType="num">
                                      <p:cBhvr>
                                        <p:cTn id="57" dur="2000" fill="hold"/>
                                        <p:tgtEl>
                                          <p:spTgt spid="12"/>
                                        </p:tgtEl>
                                        <p:attrNameLst>
                                          <p:attrName>ppt_w</p:attrName>
                                        </p:attrNameLst>
                                      </p:cBhvr>
                                      <p:tavLst>
                                        <p:tav tm="0" fmla="#ppt_w*sin(2.5*pi*$)">
                                          <p:val>
                                            <p:fltVal val="0"/>
                                          </p:val>
                                        </p:tav>
                                        <p:tav tm="100000">
                                          <p:val>
                                            <p:fltVal val="1"/>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80">
                                          <p:stCondLst>
                                            <p:cond delay="0"/>
                                          </p:stCondLst>
                                        </p:cTn>
                                        <p:tgtEl>
                                          <p:spTgt spid="14"/>
                                        </p:tgtEl>
                                      </p:cBhvr>
                                    </p:animEffect>
                                    <p:anim calcmode="lin" valueType="num">
                                      <p:cBhvr>
                                        <p:cTn id="6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4" dur="26">
                                          <p:stCondLst>
                                            <p:cond delay="650"/>
                                          </p:stCondLst>
                                        </p:cTn>
                                        <p:tgtEl>
                                          <p:spTgt spid="14"/>
                                        </p:tgtEl>
                                      </p:cBhvr>
                                      <p:to x="100000" y="60000"/>
                                    </p:animScale>
                                    <p:animScale>
                                      <p:cBhvr>
                                        <p:cTn id="75" dur="166" decel="50000">
                                          <p:stCondLst>
                                            <p:cond delay="676"/>
                                          </p:stCondLst>
                                        </p:cTn>
                                        <p:tgtEl>
                                          <p:spTgt spid="14"/>
                                        </p:tgtEl>
                                      </p:cBhvr>
                                      <p:to x="100000" y="100000"/>
                                    </p:animScale>
                                    <p:animScale>
                                      <p:cBhvr>
                                        <p:cTn id="76" dur="26">
                                          <p:stCondLst>
                                            <p:cond delay="1312"/>
                                          </p:stCondLst>
                                        </p:cTn>
                                        <p:tgtEl>
                                          <p:spTgt spid="14"/>
                                        </p:tgtEl>
                                      </p:cBhvr>
                                      <p:to x="100000" y="80000"/>
                                    </p:animScale>
                                    <p:animScale>
                                      <p:cBhvr>
                                        <p:cTn id="77" dur="166" decel="50000">
                                          <p:stCondLst>
                                            <p:cond delay="1338"/>
                                          </p:stCondLst>
                                        </p:cTn>
                                        <p:tgtEl>
                                          <p:spTgt spid="14"/>
                                        </p:tgtEl>
                                      </p:cBhvr>
                                      <p:to x="100000" y="100000"/>
                                    </p:animScale>
                                    <p:animScale>
                                      <p:cBhvr>
                                        <p:cTn id="78" dur="26">
                                          <p:stCondLst>
                                            <p:cond delay="1642"/>
                                          </p:stCondLst>
                                        </p:cTn>
                                        <p:tgtEl>
                                          <p:spTgt spid="14"/>
                                        </p:tgtEl>
                                      </p:cBhvr>
                                      <p:to x="100000" y="90000"/>
                                    </p:animScale>
                                    <p:animScale>
                                      <p:cBhvr>
                                        <p:cTn id="79" dur="166" decel="50000">
                                          <p:stCondLst>
                                            <p:cond delay="1668"/>
                                          </p:stCondLst>
                                        </p:cTn>
                                        <p:tgtEl>
                                          <p:spTgt spid="14"/>
                                        </p:tgtEl>
                                      </p:cBhvr>
                                      <p:to x="100000" y="100000"/>
                                    </p:animScale>
                                    <p:animScale>
                                      <p:cBhvr>
                                        <p:cTn id="80" dur="26">
                                          <p:stCondLst>
                                            <p:cond delay="1808"/>
                                          </p:stCondLst>
                                        </p:cTn>
                                        <p:tgtEl>
                                          <p:spTgt spid="14"/>
                                        </p:tgtEl>
                                      </p:cBhvr>
                                      <p:to x="100000" y="95000"/>
                                    </p:animScale>
                                    <p:animScale>
                                      <p:cBhvr>
                                        <p:cTn id="81" dur="166" decel="50000">
                                          <p:stCondLst>
                                            <p:cond delay="1834"/>
                                          </p:stCondLst>
                                        </p:cTn>
                                        <p:tgtEl>
                                          <p:spTgt spid="14"/>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 calcmode="lin" valueType="num">
                                      <p:cBhvr>
                                        <p:cTn id="88" dur="1000" fill="hold"/>
                                        <p:tgtEl>
                                          <p:spTgt spid="17"/>
                                        </p:tgtEl>
                                        <p:attrNameLst>
                                          <p:attrName>style.rotation</p:attrName>
                                        </p:attrNameLst>
                                      </p:cBhvr>
                                      <p:tavLst>
                                        <p:tav tm="0">
                                          <p:val>
                                            <p:fltVal val="90"/>
                                          </p:val>
                                        </p:tav>
                                        <p:tav tm="100000">
                                          <p:val>
                                            <p:fltVal val="0"/>
                                          </p:val>
                                        </p:tav>
                                      </p:tavLst>
                                    </p:anim>
                                    <p:animEffect transition="in" filter="fade">
                                      <p:cBhvr>
                                        <p:cTn id="89" dur="1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randombar(horizontal)">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D3CC0-F68B-7E86-27F2-E38CE19FAEB8}"/>
              </a:ext>
            </a:extLst>
          </p:cNvPr>
          <p:cNvSpPr txBox="1"/>
          <p:nvPr/>
        </p:nvSpPr>
        <p:spPr>
          <a:xfrm>
            <a:off x="191344" y="447894"/>
            <a:ext cx="11737304" cy="6229719"/>
          </a:xfrm>
          <a:prstGeom prst="rect">
            <a:avLst/>
          </a:prstGeom>
          <a:noFill/>
        </p:spPr>
        <p:txBody>
          <a:bodyPr wrap="square">
            <a:sp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CLINICAL FINDINGS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lphaU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Acute Enzootic Muscular Dystrophy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Affected animals may collapse and die suddenly after exercise without any other premonitory signs.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excitement associated with the hand-feeding of dairy calves may precipitate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peracute</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death.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Affected calves, lambs, and foals are usually in lateral recumbency and may be unable to assume sternal recumbency even when assisted.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Affected animals commonly die 6 to 12 hours after the onset of signs, in spite of therapy.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Outbreaks of the disease occur in calves and lambs in which up to 15% of susceptible animals may develop the acute form and the case-fatality approaches 100%.</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5D35B-3ACC-3BFC-1FCD-CF0B79A37EC2}"/>
              </a:ext>
            </a:extLst>
          </p:cNvPr>
          <p:cNvSpPr txBox="1"/>
          <p:nvPr/>
        </p:nvSpPr>
        <p:spPr>
          <a:xfrm>
            <a:off x="389366" y="175866"/>
            <a:ext cx="11413268" cy="6506268"/>
          </a:xfrm>
          <a:prstGeom prst="rect">
            <a:avLst/>
          </a:prstGeom>
          <a:noFill/>
        </p:spPr>
        <p:txBody>
          <a:bodyPr wrap="square">
            <a:spAutoFit/>
          </a:bodyPr>
          <a:lstStyle/>
          <a:p>
            <a:pPr marL="342900" lvl="0" indent="-342900" algn="just" rtl="0">
              <a:lnSpc>
                <a:spcPct val="150000"/>
              </a:lnSpc>
              <a:buFont typeface="+mj-lt"/>
              <a:buAutoNum type="alphaU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Subacute Enzootic Muscular Dystrophy</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It is the most </a:t>
            </a:r>
            <a:r>
              <a:rPr lang="en-US" sz="2000" i="1" kern="100" dirty="0">
                <a:effectLst/>
                <a:latin typeface="Times New Roman" panose="02020603050405020304" pitchFamily="18" charset="0"/>
                <a:ea typeface="Calibri" panose="020F0502020204030204" pitchFamily="34" charset="0"/>
                <a:cs typeface="Arial" panose="020B0604020202020204" pitchFamily="34" charset="0"/>
              </a:rPr>
              <a:t>common form in rapidly growing calves, often referred to as “white-muscle disease” and, in young lambs, “stiff-lamb disease.</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Affected animals may be found in sternal recumbency and be unable to stand, but some make an attempt to stand.</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If they are standing, the obvious signs are stiffness, trembling of the limbs, weakness, and, in most cases, an inability to stand for more than a few minutes.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The gait in calves is accompanied by rotating movements of the hocks and in lambs by a </a:t>
            </a:r>
            <a:r>
              <a:rPr lang="en-US" sz="2000" i="1" kern="100" dirty="0">
                <a:effectLst/>
                <a:latin typeface="Times New Roman" panose="02020603050405020304" pitchFamily="18" charset="0"/>
                <a:ea typeface="Calibri" panose="020F0502020204030204" pitchFamily="34" charset="0"/>
                <a:cs typeface="Arial" panose="020B0604020202020204" pitchFamily="34" charset="0"/>
              </a:rPr>
              <a:t>stiff, goose-stepping gait</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Following treatment, affected animals usually respond in a few days.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lphaU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Congenital muscular dystrophy has been described in a newborn </a:t>
            </a:r>
            <a:r>
              <a:rPr lang="en-US" sz="2000" kern="100" dirty="0" err="1">
                <a:effectLst/>
                <a:latin typeface="Times New Roman" panose="02020603050405020304" pitchFamily="18" charset="0"/>
                <a:ea typeface="Calibri" panose="020F0502020204030204" pitchFamily="34" charset="0"/>
                <a:cs typeface="Arial" panose="020B0604020202020204" pitchFamily="34" charset="0"/>
              </a:rPr>
              <a:t>calfand</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within 3 to 5 days they are able to stand and walk unassisted.</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lphaUcPeriod"/>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Subcapsular liver rupture in lambs has been associated with VE deficiency in lambs, usually those under 4 weeks of age.</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8617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33</TotalTime>
  <Words>1158</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Medium</vt:lpstr>
      <vt:lpstr>Impact</vt:lpstr>
      <vt:lpstr>Times New Roman</vt:lpstr>
      <vt:lpstr>Basketball 16x9</vt:lpstr>
      <vt:lpstr>SELENIUM AND/OR VITAMIN E DEFICIENCIES</vt:lpstr>
      <vt:lpstr>PowerPoint Presentation</vt:lpstr>
      <vt:lpstr>Biological Functions of Selenium </vt:lpstr>
      <vt:lpstr>Biological Functions of VITAMIN 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SELENIUM AND/OR VITAMIN E DEFICIENCIES</dc:title>
  <dc:creator>MA19557</dc:creator>
  <cp:lastModifiedBy>MA19557</cp:lastModifiedBy>
  <cp:revision>2</cp:revision>
  <dcterms:created xsi:type="dcterms:W3CDTF">2023-10-13T19:38:50Z</dcterms:created>
  <dcterms:modified xsi:type="dcterms:W3CDTF">2023-10-14T19:01:04Z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